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98" r:id="rId17"/>
    <p:sldId id="299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83" r:id="rId26"/>
    <p:sldId id="278" r:id="rId27"/>
    <p:sldId id="279" r:id="rId28"/>
    <p:sldId id="284" r:id="rId29"/>
    <p:sldId id="285" r:id="rId30"/>
    <p:sldId id="286" r:id="rId31"/>
    <p:sldId id="280" r:id="rId32"/>
    <p:sldId id="281" r:id="rId33"/>
    <p:sldId id="282" r:id="rId34"/>
    <p:sldId id="297" r:id="rId35"/>
    <p:sldId id="294" r:id="rId36"/>
    <p:sldId id="293" r:id="rId37"/>
    <p:sldId id="292" r:id="rId38"/>
    <p:sldId id="291" r:id="rId39"/>
    <p:sldId id="290" r:id="rId40"/>
    <p:sldId id="289" r:id="rId41"/>
    <p:sldId id="288" r:id="rId42"/>
    <p:sldId id="287" r:id="rId43"/>
    <p:sldId id="295" r:id="rId44"/>
    <p:sldId id="296" r:id="rId45"/>
    <p:sldId id="300" r:id="rId46"/>
    <p:sldId id="301" r:id="rId47"/>
    <p:sldId id="302" r:id="rId48"/>
    <p:sldId id="304" r:id="rId49"/>
    <p:sldId id="303" r:id="rId50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CB53BD-C331-4A4A-B748-4C011F069FA3}" type="datetimeFigureOut">
              <a:rPr lang="hr-HR" smtClean="0"/>
              <a:pPr/>
              <a:t>15.12.2014.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15AD89-CDE5-4B85-81D2-E394136B1D3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72210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5AD89-CDE5-4B85-81D2-E394136B1D35}" type="slidenum">
              <a:rPr lang="hr-HR" smtClean="0"/>
              <a:pPr/>
              <a:t>8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E6CAECC-5FFB-4542-8456-A3DDF0DCAD1E}" type="datetimeFigureOut">
              <a:rPr lang="hr-HR" smtClean="0"/>
              <a:pPr/>
              <a:t>15.12.2014.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hr-H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3B9799C-7710-4BA0-9401-00570756AE2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 advTm="3000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CAECC-5FFB-4542-8456-A3DDF0DCAD1E}" type="datetimeFigureOut">
              <a:rPr lang="hr-HR" smtClean="0"/>
              <a:pPr/>
              <a:t>15.12.2014.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799C-7710-4BA0-9401-00570756AE2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 advTm="3000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CAECC-5FFB-4542-8456-A3DDF0DCAD1E}" type="datetimeFigureOut">
              <a:rPr lang="hr-HR" smtClean="0"/>
              <a:pPr/>
              <a:t>15.12.2014.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799C-7710-4BA0-9401-00570756AE2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 advTm="3000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CAECC-5FFB-4542-8456-A3DDF0DCAD1E}" type="datetimeFigureOut">
              <a:rPr lang="hr-HR" smtClean="0"/>
              <a:pPr/>
              <a:t>15.12.2014.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799C-7710-4BA0-9401-00570756AE2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 advTm="3000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CAECC-5FFB-4542-8456-A3DDF0DCAD1E}" type="datetimeFigureOut">
              <a:rPr lang="hr-HR" smtClean="0"/>
              <a:pPr/>
              <a:t>15.12.2014.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799C-7710-4BA0-9401-00570756AE2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 advTm="3000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CAECC-5FFB-4542-8456-A3DDF0DCAD1E}" type="datetimeFigureOut">
              <a:rPr lang="hr-HR" smtClean="0"/>
              <a:pPr/>
              <a:t>15.12.2014.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799C-7710-4BA0-9401-00570756AE2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 advTm="3000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E6CAECC-5FFB-4542-8456-A3DDF0DCAD1E}" type="datetimeFigureOut">
              <a:rPr lang="hr-HR" smtClean="0"/>
              <a:pPr/>
              <a:t>15.12.2014.</a:t>
            </a:fld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3B9799C-7710-4BA0-9401-00570756AE2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  <p:transition spd="slow" advTm="3000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9E6CAECC-5FFB-4542-8456-A3DDF0DCAD1E}" type="datetimeFigureOut">
              <a:rPr lang="hr-HR" smtClean="0"/>
              <a:pPr/>
              <a:t>15.12.2014.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3B9799C-7710-4BA0-9401-00570756AE2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 advTm="3000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CAECC-5FFB-4542-8456-A3DDF0DCAD1E}" type="datetimeFigureOut">
              <a:rPr lang="hr-HR" smtClean="0"/>
              <a:pPr/>
              <a:t>15.12.2014.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799C-7710-4BA0-9401-00570756AE2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 advTm="3000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CAECC-5FFB-4542-8456-A3DDF0DCAD1E}" type="datetimeFigureOut">
              <a:rPr lang="hr-HR" smtClean="0"/>
              <a:pPr/>
              <a:t>15.12.2014.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799C-7710-4BA0-9401-00570756AE2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 advTm="3000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CAECC-5FFB-4542-8456-A3DDF0DCAD1E}" type="datetimeFigureOut">
              <a:rPr lang="hr-HR" smtClean="0"/>
              <a:pPr/>
              <a:t>15.12.2014.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799C-7710-4BA0-9401-00570756AE2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 advTm="3000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9E6CAECC-5FFB-4542-8456-A3DDF0DCAD1E}" type="datetimeFigureOut">
              <a:rPr lang="hr-HR" smtClean="0"/>
              <a:pPr/>
              <a:t>15.12.2014.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3B9799C-7710-4BA0-9401-00570756AE25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3000">
    <p:wheel spokes="1"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836712"/>
            <a:ext cx="8458200" cy="3035201"/>
          </a:xfrm>
        </p:spPr>
        <p:txBody>
          <a:bodyPr>
            <a:normAutofit/>
          </a:bodyPr>
          <a:lstStyle/>
          <a:p>
            <a:r>
              <a:rPr lang="hr-HR" dirty="0" smtClean="0">
                <a:latin typeface="Eras Bold ITC" pitchFamily="34" charset="0"/>
                <a:cs typeface="Aharoni" pitchFamily="2" charset="-79"/>
              </a:rPr>
              <a:t>ZAŠTO TREBATE IZABRATI STUDIJ SESTRINSTVA U ZADRU...</a:t>
            </a:r>
            <a:endParaRPr lang="hr-HR" dirty="0">
              <a:latin typeface="Eras Bold ITC" pitchFamily="34" charset="0"/>
              <a:cs typeface="Aharoni" pitchFamily="2" charset="-79"/>
            </a:endParaRPr>
          </a:p>
        </p:txBody>
      </p:sp>
    </p:spTree>
  </p:cSld>
  <p:clrMapOvr>
    <a:masterClrMapping/>
  </p:clrMapOvr>
  <p:transition spd="slow" advTm="3000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10850915_10205417769905744_499544542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65800" cy="4324350"/>
          </a:xfrm>
        </p:spPr>
      </p:pic>
      <p:pic>
        <p:nvPicPr>
          <p:cNvPr id="5" name="Picture 4" descr="10863477_10205417760425507_959934754_n.jpg"/>
          <p:cNvPicPr>
            <a:picLocks noChangeAspect="1"/>
          </p:cNvPicPr>
          <p:nvPr/>
        </p:nvPicPr>
        <p:blipFill>
          <a:blip r:embed="rId3" cstate="print"/>
          <a:srcRect l="38975" t="16401" r="20075"/>
          <a:stretch>
            <a:fillRect/>
          </a:stretch>
        </p:blipFill>
        <p:spPr>
          <a:xfrm>
            <a:off x="5399584" y="1124744"/>
            <a:ext cx="3744416" cy="57332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552" y="4293096"/>
            <a:ext cx="4608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latin typeface="Eras Bold ITC" pitchFamily="34" charset="0"/>
              </a:rPr>
              <a:t>...MI SVE RADIMO ZAJEDNO, JER</a:t>
            </a:r>
          </a:p>
          <a:p>
            <a:endParaRPr lang="hr-HR" sz="2400" dirty="0" smtClean="0">
              <a:solidFill>
                <a:schemeClr val="accent1">
                  <a:lumMod val="75000"/>
                </a:schemeClr>
              </a:solidFill>
              <a:latin typeface="Eras Bold ITC" pitchFamily="34" charset="0"/>
            </a:endParaRPr>
          </a:p>
          <a:p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latin typeface="Eras Bold ITC" pitchFamily="34" charset="0"/>
              </a:rPr>
              <a:t>ZAJEDNO SMO JAČI! 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latin typeface="Eras Bold ITC" pitchFamily="34" charset="0"/>
                <a:sym typeface="Wingdings" pitchFamily="2" charset="2"/>
              </a:rPr>
              <a:t></a:t>
            </a:r>
            <a:endParaRPr lang="hr-HR" sz="2400" dirty="0" smtClean="0">
              <a:solidFill>
                <a:schemeClr val="accent1">
                  <a:lumMod val="75000"/>
                </a:schemeClr>
              </a:solidFill>
              <a:latin typeface="Eras Bold ITC" pitchFamily="34" charset="0"/>
            </a:endParaRPr>
          </a:p>
          <a:p>
            <a:endParaRPr lang="hr-HR" sz="2400" dirty="0" smtClean="0">
              <a:solidFill>
                <a:schemeClr val="accent1">
                  <a:lumMod val="75000"/>
                </a:schemeClr>
              </a:solidFill>
              <a:latin typeface="Eras Bold ITC" pitchFamily="34" charset="0"/>
            </a:endParaRPr>
          </a:p>
          <a:p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latin typeface="Eras Bold ITC" pitchFamily="34" charset="0"/>
              </a:rPr>
              <a:t>PA SMO...</a:t>
            </a:r>
            <a:endParaRPr lang="hr-HR" sz="2400" dirty="0">
              <a:solidFill>
                <a:schemeClr val="accent1">
                  <a:lumMod val="75000"/>
                </a:schemeClr>
              </a:solidFill>
              <a:latin typeface="Eras Bold ITC" pitchFamily="34" charset="0"/>
            </a:endParaRPr>
          </a:p>
        </p:txBody>
      </p:sp>
    </p:spTree>
  </p:cSld>
  <p:clrMapOvr>
    <a:masterClrMapping/>
  </p:clrMapOvr>
  <p:transition spd="slow" advTm="3000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10431571_10204637187516972_4158867275041288737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2060848"/>
            <a:ext cx="7884368" cy="4602088"/>
          </a:xfrm>
        </p:spPr>
      </p:pic>
      <p:sp>
        <p:nvSpPr>
          <p:cNvPr id="4" name="TextBox 3"/>
          <p:cNvSpPr txBox="1"/>
          <p:nvPr/>
        </p:nvSpPr>
        <p:spPr>
          <a:xfrm>
            <a:off x="1043608" y="620688"/>
            <a:ext cx="7920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chemeClr val="accent1">
                    <a:lumMod val="75000"/>
                  </a:schemeClr>
                </a:solidFill>
                <a:latin typeface="Eras Bold ITC" pitchFamily="34" charset="0"/>
              </a:rPr>
              <a:t>...OSNOVALI UDRUGU STUDENATA SESTRINSTVA U ZADRU I KRENULI U RAZNE AKCIJE...</a:t>
            </a:r>
            <a:endParaRPr lang="hr-HR" sz="3200" dirty="0">
              <a:solidFill>
                <a:schemeClr val="accent1">
                  <a:lumMod val="75000"/>
                </a:schemeClr>
              </a:solidFill>
              <a:latin typeface="Eras Bold ITC" pitchFamily="34" charset="0"/>
            </a:endParaRPr>
          </a:p>
        </p:txBody>
      </p:sp>
    </p:spTree>
  </p:cSld>
  <p:clrMapOvr>
    <a:masterClrMapping/>
  </p:clrMapOvr>
  <p:transition spd="slow" advTm="3000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0518838_781385978574691_1495954139565473683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0"/>
            <a:ext cx="7200800" cy="5400600"/>
          </a:xfrm>
        </p:spPr>
      </p:pic>
      <p:sp>
        <p:nvSpPr>
          <p:cNvPr id="6" name="TextBox 5"/>
          <p:cNvSpPr txBox="1"/>
          <p:nvPr/>
        </p:nvSpPr>
        <p:spPr>
          <a:xfrm>
            <a:off x="971600" y="5517232"/>
            <a:ext cx="7668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chemeClr val="accent1">
                    <a:lumMod val="75000"/>
                  </a:schemeClr>
                </a:solidFill>
                <a:latin typeface="Eras Bold ITC" pitchFamily="34" charset="0"/>
              </a:rPr>
              <a:t>...MJERILI SMO TLAK I ŠEĆER NA NARODNOM TRGU...</a:t>
            </a:r>
            <a:endParaRPr lang="hr-HR" sz="3200" dirty="0">
              <a:solidFill>
                <a:schemeClr val="accent1">
                  <a:lumMod val="75000"/>
                </a:schemeClr>
              </a:solidFill>
              <a:latin typeface="Eras Bold ITC" pitchFamily="34" charset="0"/>
            </a:endParaRPr>
          </a:p>
        </p:txBody>
      </p:sp>
    </p:spTree>
  </p:cSld>
  <p:clrMapOvr>
    <a:masterClrMapping/>
  </p:clrMapOvr>
  <p:transition spd="slow" advTm="3000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10411935_781385975241358_3155946441607788012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78200" y="0"/>
            <a:ext cx="5765800" cy="4324350"/>
          </a:xfrm>
        </p:spPr>
      </p:pic>
      <p:pic>
        <p:nvPicPr>
          <p:cNvPr id="5" name="Picture 4" descr="1782137_781386181908004_5978743512285992963_n.jpg"/>
          <p:cNvPicPr>
            <a:picLocks noChangeAspect="1"/>
          </p:cNvPicPr>
          <p:nvPr/>
        </p:nvPicPr>
        <p:blipFill>
          <a:blip r:embed="rId3" cstate="print"/>
          <a:srcRect l="29900" t="14596"/>
          <a:stretch>
            <a:fillRect/>
          </a:stretch>
        </p:blipFill>
        <p:spPr>
          <a:xfrm>
            <a:off x="251520" y="2924944"/>
            <a:ext cx="4067944" cy="3717032"/>
          </a:xfrm>
          <a:prstGeom prst="rect">
            <a:avLst/>
          </a:prstGeom>
        </p:spPr>
      </p:pic>
    </p:spTree>
  </p:cSld>
  <p:clrMapOvr>
    <a:masterClrMapping/>
  </p:clrMapOvr>
  <p:transition spd="slow" advTm="3000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1531578_781386358574653_3186817574766186364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2009" y="188640"/>
            <a:ext cx="4861991" cy="6482654"/>
          </a:xfrm>
        </p:spPr>
      </p:pic>
      <p:pic>
        <p:nvPicPr>
          <p:cNvPr id="5" name="Picture 4" descr="1509090_781386228574666_865955966158425649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436096" cy="4077072"/>
          </a:xfrm>
          <a:prstGeom prst="rect">
            <a:avLst/>
          </a:prstGeom>
        </p:spPr>
      </p:pic>
    </p:spTree>
  </p:cSld>
  <p:clrMapOvr>
    <a:masterClrMapping/>
  </p:clrMapOvr>
  <p:transition spd="slow" advTm="3000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1554538_781386331907989_6098090137432882213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746702"/>
            <a:ext cx="7769515" cy="5827136"/>
          </a:xfrm>
        </p:spPr>
      </p:pic>
    </p:spTree>
  </p:cSld>
  <p:clrMapOvr>
    <a:masterClrMapping/>
  </p:clrMapOvr>
  <p:transition spd="slow" advTm="3000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10850794_10205417770745765_2097044485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65800" cy="4324350"/>
          </a:xfrm>
        </p:spPr>
      </p:pic>
      <p:pic>
        <p:nvPicPr>
          <p:cNvPr id="5" name="Picture 4" descr="10859505_10205417769985746_1403416202_n.jpg"/>
          <p:cNvPicPr>
            <a:picLocks noChangeAspect="1"/>
          </p:cNvPicPr>
          <p:nvPr/>
        </p:nvPicPr>
        <p:blipFill>
          <a:blip r:embed="rId3" cstate="print"/>
          <a:srcRect l="20827" t="7182" r="22077"/>
          <a:stretch>
            <a:fillRect/>
          </a:stretch>
        </p:blipFill>
        <p:spPr>
          <a:xfrm>
            <a:off x="5327576" y="2204864"/>
            <a:ext cx="3816424" cy="46531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4941168"/>
            <a:ext cx="5508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latin typeface="Eras Bold ITC" pitchFamily="34" charset="0"/>
              </a:rPr>
              <a:t>... I U UDRUZI DIJABETIČARA ZADAR, POVODOM SVJETSKOG DANA BORBE PROTIV DIJABETESA...</a:t>
            </a:r>
            <a:endParaRPr lang="hr-HR" sz="2400" dirty="0">
              <a:solidFill>
                <a:schemeClr val="accent1">
                  <a:lumMod val="75000"/>
                </a:schemeClr>
              </a:solidFill>
              <a:latin typeface="Eras Bold ITC" pitchFamily="34" charset="0"/>
            </a:endParaRPr>
          </a:p>
        </p:txBody>
      </p:sp>
    </p:spTree>
  </p:cSld>
  <p:clrMapOvr>
    <a:masterClrMapping/>
  </p:clrMapOvr>
  <p:transition spd="slow" advTm="3000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0863678_10205417771785791_2024927001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76672"/>
            <a:ext cx="4536504" cy="6048671"/>
          </a:xfrm>
        </p:spPr>
      </p:pic>
      <p:pic>
        <p:nvPicPr>
          <p:cNvPr id="5" name="Picture 4" descr="10859509_10205417768945720_905119571_n.jpg"/>
          <p:cNvPicPr>
            <a:picLocks noChangeAspect="1"/>
          </p:cNvPicPr>
          <p:nvPr/>
        </p:nvPicPr>
        <p:blipFill>
          <a:blip r:embed="rId3" cstate="print"/>
          <a:srcRect l="18054"/>
          <a:stretch>
            <a:fillRect/>
          </a:stretch>
        </p:blipFill>
        <p:spPr>
          <a:xfrm>
            <a:off x="5004048" y="2204864"/>
            <a:ext cx="4139952" cy="3789040"/>
          </a:xfrm>
          <a:prstGeom prst="rect">
            <a:avLst/>
          </a:prstGeom>
        </p:spPr>
      </p:pic>
    </p:spTree>
  </p:cSld>
  <p:clrMapOvr>
    <a:masterClrMapping/>
  </p:clrMapOvr>
  <p:transition spd="slow" advTm="3000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0859397_10205417793786341_274107133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916832"/>
            <a:ext cx="6341864" cy="4756398"/>
          </a:xfrm>
        </p:spPr>
      </p:pic>
      <p:sp>
        <p:nvSpPr>
          <p:cNvPr id="5" name="TextBox 4"/>
          <p:cNvSpPr txBox="1"/>
          <p:nvPr/>
        </p:nvSpPr>
        <p:spPr>
          <a:xfrm>
            <a:off x="179512" y="332656"/>
            <a:ext cx="84969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solidFill>
                  <a:schemeClr val="accent1">
                    <a:lumMod val="75000"/>
                  </a:schemeClr>
                </a:solidFill>
                <a:latin typeface="Eras Bold ITC" pitchFamily="34" charset="0"/>
              </a:rPr>
              <a:t>...A ODRŽALI SMO I PREDAVANJE U SREDNJOJ MEDICINSKOJ ŠKOLI O AIDSU, POVODOM SVJETSKOG DANA BORBE PROTIV AIDS-A...</a:t>
            </a:r>
            <a:endParaRPr lang="hr-HR" sz="2800" dirty="0">
              <a:solidFill>
                <a:schemeClr val="accent1">
                  <a:lumMod val="75000"/>
                </a:schemeClr>
              </a:solidFill>
              <a:latin typeface="Eras Bold ITC" pitchFamily="34" charset="0"/>
            </a:endParaRPr>
          </a:p>
        </p:txBody>
      </p:sp>
    </p:spTree>
  </p:cSld>
  <p:clrMapOvr>
    <a:masterClrMapping/>
  </p:clrMapOvr>
  <p:transition spd="slow" advTm="3000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0819133_10205417793986346_1759374714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31840" y="1844824"/>
            <a:ext cx="5765800" cy="4324350"/>
          </a:xfrm>
        </p:spPr>
      </p:pic>
      <p:pic>
        <p:nvPicPr>
          <p:cNvPr id="5" name="Picture 4" descr="10863568_10205417794066348_900121250_n.jpg"/>
          <p:cNvPicPr>
            <a:picLocks noChangeAspect="1"/>
          </p:cNvPicPr>
          <p:nvPr/>
        </p:nvPicPr>
        <p:blipFill>
          <a:blip r:embed="rId3" cstate="print"/>
          <a:srcRect r="26511"/>
          <a:stretch>
            <a:fillRect/>
          </a:stretch>
        </p:blipFill>
        <p:spPr>
          <a:xfrm>
            <a:off x="0" y="0"/>
            <a:ext cx="3779912" cy="6858000"/>
          </a:xfrm>
          <a:prstGeom prst="rect">
            <a:avLst/>
          </a:prstGeom>
        </p:spPr>
      </p:pic>
    </p:spTree>
  </p:cSld>
  <p:clrMapOvr>
    <a:masterClrMapping/>
  </p:clrMapOvr>
  <p:transition spd="slow" advTm="3000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1459693_1523777667881006_5300516726590421381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305"/>
            <a:ext cx="4105617" cy="6842695"/>
          </a:xfrm>
        </p:spPr>
      </p:pic>
      <p:sp>
        <p:nvSpPr>
          <p:cNvPr id="4" name="TextBox 3"/>
          <p:cNvSpPr txBox="1"/>
          <p:nvPr/>
        </p:nvSpPr>
        <p:spPr>
          <a:xfrm>
            <a:off x="4283968" y="1700808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>
                <a:solidFill>
                  <a:schemeClr val="accent1">
                    <a:lumMod val="75000"/>
                  </a:schemeClr>
                </a:solidFill>
                <a:latin typeface="Eras Bold ITC" pitchFamily="34" charset="0"/>
              </a:rPr>
              <a:t>MI SMO KAO MALA OBITELJ</a:t>
            </a:r>
            <a:r>
              <a:rPr lang="hr-HR" sz="3600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</a:rPr>
              <a:t>...</a:t>
            </a:r>
            <a:endParaRPr lang="hr-HR" sz="3600" dirty="0">
              <a:solidFill>
                <a:schemeClr val="accent1">
                  <a:lumMod val="75000"/>
                </a:schemeClr>
              </a:solidFill>
              <a:latin typeface="Eras Demi ITC" pitchFamily="34" charset="0"/>
            </a:endParaRPr>
          </a:p>
        </p:txBody>
      </p:sp>
    </p:spTree>
  </p:cSld>
  <p:clrMapOvr>
    <a:masterClrMapping/>
  </p:clrMapOvr>
  <p:transition spd="slow" advTm="3000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798127_1497853157163075_4248854020022703305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772816"/>
            <a:ext cx="8001703" cy="4801022"/>
          </a:xfrm>
        </p:spPr>
      </p:pic>
      <p:sp>
        <p:nvSpPr>
          <p:cNvPr id="5" name="TextBox 4"/>
          <p:cNvSpPr txBox="1"/>
          <p:nvPr/>
        </p:nvSpPr>
        <p:spPr>
          <a:xfrm>
            <a:off x="971600" y="404664"/>
            <a:ext cx="74168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solidFill>
                  <a:schemeClr val="accent1">
                    <a:lumMod val="75000"/>
                  </a:schemeClr>
                </a:solidFill>
                <a:latin typeface="Eras Bold ITC" pitchFamily="34" charset="0"/>
              </a:rPr>
              <a:t>...POSJETILI SMO I OSNOVNU ŠKOLU SMILJEVAC I EDUCIRALI UČENIKE O ZDRAVOJ PREHRANI...</a:t>
            </a:r>
            <a:endParaRPr lang="hr-HR" sz="2800" dirty="0">
              <a:solidFill>
                <a:schemeClr val="accent1">
                  <a:lumMod val="75000"/>
                </a:schemeClr>
              </a:solidFill>
              <a:latin typeface="Eras Bold ITC" pitchFamily="34" charset="0"/>
            </a:endParaRPr>
          </a:p>
        </p:txBody>
      </p:sp>
    </p:spTree>
  </p:cSld>
  <p:clrMapOvr>
    <a:masterClrMapping/>
  </p:clrMapOvr>
  <p:transition spd="slow" advTm="3000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10428520_1497853207163070_4055081292529448960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908720"/>
            <a:ext cx="8361744" cy="5017046"/>
          </a:xfrm>
        </p:spPr>
      </p:pic>
    </p:spTree>
  </p:cSld>
  <p:clrMapOvr>
    <a:masterClrMapping/>
  </p:clrMapOvr>
  <p:transition spd="slow" advTm="3000"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0734151_781391001907522_2157948029595278306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887513"/>
            <a:ext cx="6627316" cy="4970487"/>
          </a:xfrm>
        </p:spPr>
      </p:pic>
      <p:sp>
        <p:nvSpPr>
          <p:cNvPr id="5" name="TextBox 4"/>
          <p:cNvSpPr txBox="1"/>
          <p:nvPr/>
        </p:nvSpPr>
        <p:spPr>
          <a:xfrm>
            <a:off x="395536" y="404664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chemeClr val="accent1">
                    <a:lumMod val="75000"/>
                  </a:schemeClr>
                </a:solidFill>
                <a:latin typeface="Eras Bold ITC" pitchFamily="34" charset="0"/>
              </a:rPr>
              <a:t>...A U VRTIĆIMA SMO DJEČICU UČILI KAKO PRAVILNO PRATI RUČICE I ODRŽAVATI OSOBNU HIGIJENU...</a:t>
            </a:r>
            <a:endParaRPr lang="hr-HR" sz="3200" dirty="0">
              <a:solidFill>
                <a:schemeClr val="accent1">
                  <a:lumMod val="75000"/>
                </a:schemeClr>
              </a:solidFill>
              <a:latin typeface="Eras Bold ITC" pitchFamily="34" charset="0"/>
            </a:endParaRPr>
          </a:p>
        </p:txBody>
      </p:sp>
    </p:spTree>
  </p:cSld>
  <p:clrMapOvr>
    <a:masterClrMapping/>
  </p:clrMapOvr>
  <p:transition spd="slow" advTm="3000"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Picture 4" descr="10376326_781391211907501_531596370452110865_n.jpg"/>
          <p:cNvPicPr>
            <a:picLocks noChangeAspect="1"/>
          </p:cNvPicPr>
          <p:nvPr/>
        </p:nvPicPr>
        <p:blipFill>
          <a:blip r:embed="rId2" cstate="print"/>
          <a:srcRect l="32281" r="13579"/>
          <a:stretch>
            <a:fillRect/>
          </a:stretch>
        </p:blipFill>
        <p:spPr>
          <a:xfrm>
            <a:off x="5183560" y="1052736"/>
            <a:ext cx="3960440" cy="5486400"/>
          </a:xfrm>
          <a:prstGeom prst="rect">
            <a:avLst/>
          </a:prstGeom>
        </p:spPr>
      </p:pic>
      <p:pic>
        <p:nvPicPr>
          <p:cNvPr id="7" name="Content Placeholder 6" descr="10375911_781391248574164_6622749714368006529_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412776"/>
            <a:ext cx="5765800" cy="4324350"/>
          </a:xfrm>
        </p:spPr>
      </p:pic>
    </p:spTree>
  </p:cSld>
  <p:clrMapOvr>
    <a:masterClrMapping/>
  </p:clrMapOvr>
  <p:transition spd="slow" advTm="3000">
    <p:wheel spokes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0354660_783487218364567_1519044227256965009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412776"/>
            <a:ext cx="3890391" cy="5187187"/>
          </a:xfrm>
        </p:spPr>
      </p:pic>
      <p:pic>
        <p:nvPicPr>
          <p:cNvPr id="5" name="Picture 4" descr="10364008_783487255031230_6305092208375672520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556792"/>
            <a:ext cx="3653898" cy="48718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332656"/>
            <a:ext cx="78810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 smtClean="0">
                <a:solidFill>
                  <a:schemeClr val="accent1">
                    <a:lumMod val="75000"/>
                  </a:schemeClr>
                </a:solidFill>
                <a:latin typeface="Eras Bold ITC" pitchFamily="34" charset="0"/>
              </a:rPr>
              <a:t>...I UČILI SMO IH O ZDRAVOJ PREHRANI...</a:t>
            </a:r>
            <a:endParaRPr lang="hr-HR" sz="3200" dirty="0">
              <a:solidFill>
                <a:schemeClr val="accent1">
                  <a:lumMod val="75000"/>
                </a:schemeClr>
              </a:solidFill>
              <a:latin typeface="Eras Bold ITC" pitchFamily="34" charset="0"/>
            </a:endParaRPr>
          </a:p>
        </p:txBody>
      </p:sp>
    </p:spTree>
  </p:cSld>
  <p:clrMapOvr>
    <a:masterClrMapping/>
  </p:clrMapOvr>
  <p:transition spd="slow" advTm="3000">
    <p:wheel spokes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" name="Picture 5" descr="1450114_783487321697890_5553222377923133859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8" name="Content Placeholder 3" descr="1424423_783487138364575_5131440468633917395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260648"/>
            <a:ext cx="4755431" cy="6340574"/>
          </a:xfrm>
          <a:prstGeom prst="rect">
            <a:avLst/>
          </a:prstGeom>
        </p:spPr>
      </p:pic>
    </p:spTree>
  </p:cSld>
  <p:clrMapOvr>
    <a:masterClrMapping/>
  </p:clrMapOvr>
  <p:transition spd="slow" advTm="3000">
    <p:wheel spokes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0409216_1557852784444990_4588914388730393666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669554"/>
            <a:ext cx="6917928" cy="5188446"/>
          </a:xfrm>
        </p:spPr>
      </p:pic>
      <p:sp>
        <p:nvSpPr>
          <p:cNvPr id="5" name="TextBox 4"/>
          <p:cNvSpPr txBox="1"/>
          <p:nvPr/>
        </p:nvSpPr>
        <p:spPr>
          <a:xfrm>
            <a:off x="-180528" y="332656"/>
            <a:ext cx="85689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 smtClean="0">
                <a:solidFill>
                  <a:schemeClr val="accent1">
                    <a:lumMod val="75000"/>
                  </a:schemeClr>
                </a:solidFill>
                <a:latin typeface="Eras Bold ITC" pitchFamily="34" charset="0"/>
              </a:rPr>
              <a:t>    ...UZ SVE TO, DRUŽIMO SE I  SURAĐUJEMO SA STUDENTIMA SESTRINSTVA IZ DRUGIH GRADOVA, </a:t>
            </a:r>
          </a:p>
          <a:p>
            <a:pPr algn="ctr"/>
            <a:r>
              <a:rPr lang="hr-HR" sz="2800" dirty="0" smtClean="0">
                <a:solidFill>
                  <a:schemeClr val="accent1">
                    <a:lumMod val="75000"/>
                  </a:schemeClr>
                </a:solidFill>
                <a:latin typeface="Eras Bold ITC" pitchFamily="34" charset="0"/>
              </a:rPr>
              <a:t>                PA SMO IH POSJETILI U OSIJEKU...</a:t>
            </a:r>
            <a:endParaRPr lang="hr-HR" sz="2800" dirty="0">
              <a:solidFill>
                <a:schemeClr val="accent1">
                  <a:lumMod val="75000"/>
                </a:schemeClr>
              </a:solidFill>
              <a:latin typeface="Eras Bold ITC" pitchFamily="34" charset="0"/>
            </a:endParaRPr>
          </a:p>
        </p:txBody>
      </p:sp>
    </p:spTree>
  </p:cSld>
  <p:clrMapOvr>
    <a:masterClrMapping/>
  </p:clrMapOvr>
  <p:transition spd="slow" advTm="3000">
    <p:wheel spokes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0859607_10205417768585711_1149358754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2996952"/>
            <a:ext cx="4860032" cy="3645024"/>
          </a:xfrm>
          <a:prstGeom prst="rect">
            <a:avLst/>
          </a:prstGeom>
        </p:spPr>
      </p:pic>
      <p:pic>
        <p:nvPicPr>
          <p:cNvPr id="7" name="Content Placeholder 3" descr="10660248_866344843378373_8033288343782894749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"/>
            <a:ext cx="4788023" cy="35864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04048" y="1124744"/>
            <a:ext cx="37444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chemeClr val="accent1">
                    <a:lumMod val="75000"/>
                  </a:schemeClr>
                </a:solidFill>
                <a:latin typeface="Eras Bold ITC" pitchFamily="34" charset="0"/>
              </a:rPr>
              <a:t>...BILO NAM JE  SUPER SKUPA...</a:t>
            </a:r>
            <a:endParaRPr lang="hr-HR" sz="3200" dirty="0">
              <a:solidFill>
                <a:schemeClr val="accent1">
                  <a:lumMod val="75000"/>
                </a:schemeClr>
              </a:solidFill>
              <a:latin typeface="Eras Bold IT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657671"/>
            <a:ext cx="9468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latin typeface="Eras Bold ITC" pitchFamily="34" charset="0"/>
              </a:rPr>
              <a:t>...NEDOSTAJALI SMO IM,</a:t>
            </a:r>
          </a:p>
          <a:p>
            <a:endParaRPr lang="hr-HR" sz="2400" dirty="0" smtClean="0">
              <a:solidFill>
                <a:schemeClr val="accent1">
                  <a:lumMod val="75000"/>
                </a:schemeClr>
              </a:solidFill>
              <a:latin typeface="Eras Bold ITC" pitchFamily="34" charset="0"/>
            </a:endParaRPr>
          </a:p>
          <a:p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latin typeface="Eras Bold ITC" pitchFamily="34" charset="0"/>
              </a:rPr>
              <a:t>PA SU SE DOŠLI DRUŽITI S NAMA U ZADAR</a:t>
            </a:r>
            <a:r>
              <a:rPr lang="hr-HR" sz="2400" dirty="0" smtClean="0"/>
              <a:t>...</a:t>
            </a:r>
            <a:endParaRPr lang="hr-HR" sz="2400" dirty="0"/>
          </a:p>
        </p:txBody>
      </p:sp>
    </p:spTree>
  </p:cSld>
  <p:clrMapOvr>
    <a:masterClrMapping/>
  </p:clrMapOvr>
  <p:transition spd="slow" advTm="3000">
    <p:wheel spokes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0833914_10205417764945620_1830730868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412776"/>
            <a:ext cx="7073437" cy="5305078"/>
          </a:xfrm>
        </p:spPr>
      </p:pic>
      <p:sp>
        <p:nvSpPr>
          <p:cNvPr id="5" name="TextBox 4"/>
          <p:cNvSpPr txBox="1"/>
          <p:nvPr/>
        </p:nvSpPr>
        <p:spPr>
          <a:xfrm>
            <a:off x="0" y="476672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 smtClean="0">
                <a:solidFill>
                  <a:schemeClr val="accent1">
                    <a:lumMod val="75000"/>
                  </a:schemeClr>
                </a:solidFill>
                <a:latin typeface="Eras Bold ITC" pitchFamily="34" charset="0"/>
              </a:rPr>
              <a:t>...IŠLI SMO SKUPA I DARIVATI KRV... DOBROVOLJNO , NARAVNO </a:t>
            </a:r>
            <a:r>
              <a:rPr lang="hr-HR" sz="2800" dirty="0" smtClean="0">
                <a:solidFill>
                  <a:schemeClr val="accent1">
                    <a:lumMod val="75000"/>
                  </a:schemeClr>
                </a:solidFill>
                <a:latin typeface="Eras Bold ITC" pitchFamily="34" charset="0"/>
                <a:sym typeface="Wingdings" pitchFamily="2" charset="2"/>
              </a:rPr>
              <a:t> ....</a:t>
            </a:r>
            <a:endParaRPr lang="hr-HR" sz="2800" dirty="0">
              <a:solidFill>
                <a:schemeClr val="accent1">
                  <a:lumMod val="75000"/>
                </a:schemeClr>
              </a:solidFill>
              <a:latin typeface="Eras Bold ITC" pitchFamily="34" charset="0"/>
            </a:endParaRPr>
          </a:p>
        </p:txBody>
      </p:sp>
    </p:spTree>
  </p:cSld>
  <p:clrMapOvr>
    <a:masterClrMapping/>
  </p:clrMapOvr>
  <p:transition spd="slow" advTm="3000">
    <p:wheel spokes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0850367_10205417764865618_1998116347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32040" y="404664"/>
            <a:ext cx="4211960" cy="6098611"/>
          </a:xfrm>
        </p:spPr>
      </p:pic>
      <p:pic>
        <p:nvPicPr>
          <p:cNvPr id="5" name="Picture 4" descr="10833711_10205417768305704_1435831158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68761"/>
            <a:ext cx="4623977" cy="5589239"/>
          </a:xfrm>
          <a:prstGeom prst="rect">
            <a:avLst/>
          </a:prstGeom>
        </p:spPr>
      </p:pic>
    </p:spTree>
  </p:cSld>
  <p:clrMapOvr>
    <a:masterClrMapping/>
  </p:clrMapOvr>
  <p:transition spd="slow" advTm="3000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0833907_10205417797666438_1203917376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0"/>
            <a:ext cx="4083919" cy="5445224"/>
          </a:xfrm>
        </p:spPr>
      </p:pic>
      <p:sp>
        <p:nvSpPr>
          <p:cNvPr id="3" name="TextBox 2"/>
          <p:cNvSpPr txBox="1"/>
          <p:nvPr/>
        </p:nvSpPr>
        <p:spPr>
          <a:xfrm>
            <a:off x="323528" y="5445224"/>
            <a:ext cx="8820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dirty="0" smtClean="0">
                <a:solidFill>
                  <a:schemeClr val="accent1">
                    <a:lumMod val="75000"/>
                  </a:schemeClr>
                </a:solidFill>
                <a:latin typeface="Eras Bold ITC" pitchFamily="34" charset="0"/>
              </a:rPr>
              <a:t>...A OVO JE NAŠ ODJEL (SPLITSKA 1) NA KOJEM IMAMO...</a:t>
            </a:r>
            <a:endParaRPr lang="hr-HR" sz="3600" dirty="0">
              <a:solidFill>
                <a:schemeClr val="accent1">
                  <a:lumMod val="75000"/>
                </a:schemeClr>
              </a:solidFill>
              <a:latin typeface="Eras Bold ITC" pitchFamily="34" charset="0"/>
            </a:endParaRPr>
          </a:p>
        </p:txBody>
      </p:sp>
    </p:spTree>
  </p:cSld>
  <p:clrMapOvr>
    <a:masterClrMapping/>
  </p:clrMapOvr>
  <p:transition spd="slow" advTm="3000">
    <p:wheel spokes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0735869_10205417768505709_353540536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476672"/>
            <a:ext cx="8009541" cy="6007156"/>
          </a:xfrm>
        </p:spPr>
      </p:pic>
    </p:spTree>
  </p:cSld>
  <p:clrMapOvr>
    <a:masterClrMapping/>
  </p:clrMapOvr>
  <p:transition spd="slow" advTm="3000">
    <p:wheel spokes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0804947_10205417759905494_2085482192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932040" cy="3699030"/>
          </a:xfrm>
        </p:spPr>
      </p:pic>
      <p:pic>
        <p:nvPicPr>
          <p:cNvPr id="5" name="Picture 4" descr="10676189_1511183865805296_6759118105533811585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87956" y="3140968"/>
            <a:ext cx="4956043" cy="37170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4008" y="764704"/>
            <a:ext cx="46805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 smtClean="0">
                <a:solidFill>
                  <a:schemeClr val="accent1">
                    <a:lumMod val="75000"/>
                  </a:schemeClr>
                </a:solidFill>
                <a:latin typeface="Eras Bold ITC" pitchFamily="34" charset="0"/>
              </a:rPr>
              <a:t>...ZAJEDNO SMO I NA PAUZAMA IZMEĐU PRAKSE I PREDAVANJA...</a:t>
            </a:r>
            <a:endParaRPr lang="hr-HR" sz="2800" dirty="0">
              <a:solidFill>
                <a:schemeClr val="accent1">
                  <a:lumMod val="75000"/>
                </a:schemeClr>
              </a:solidFill>
              <a:latin typeface="Eras Bold IT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4653136"/>
            <a:ext cx="37444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 smtClean="0">
                <a:solidFill>
                  <a:schemeClr val="accent1">
                    <a:lumMod val="75000"/>
                  </a:schemeClr>
                </a:solidFill>
                <a:latin typeface="Eras Bold ITC" pitchFamily="34" charset="0"/>
              </a:rPr>
              <a:t>...A I NA KAVAMA NAKON PREDAVANJA... </a:t>
            </a:r>
            <a:r>
              <a:rPr lang="hr-HR" sz="2800" dirty="0" smtClean="0">
                <a:solidFill>
                  <a:schemeClr val="accent1">
                    <a:lumMod val="75000"/>
                  </a:schemeClr>
                </a:solidFill>
                <a:latin typeface="Eras Bold ITC" pitchFamily="34" charset="0"/>
                <a:sym typeface="Wingdings" pitchFamily="2" charset="2"/>
              </a:rPr>
              <a:t></a:t>
            </a:r>
            <a:endParaRPr lang="hr-HR" sz="2800" dirty="0">
              <a:solidFill>
                <a:schemeClr val="accent1">
                  <a:lumMod val="75000"/>
                </a:schemeClr>
              </a:solidFill>
              <a:latin typeface="Eras Bold ITC" pitchFamily="34" charset="0"/>
            </a:endParaRPr>
          </a:p>
        </p:txBody>
      </p:sp>
    </p:spTree>
  </p:cSld>
  <p:clrMapOvr>
    <a:masterClrMapping/>
  </p:clrMapOvr>
  <p:transition spd="slow" advTm="3000">
    <p:wheel spokes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0833951_10205417761065523_65895533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340768"/>
            <a:ext cx="7073437" cy="5305078"/>
          </a:xfrm>
        </p:spPr>
      </p:pic>
      <p:sp>
        <p:nvSpPr>
          <p:cNvPr id="5" name="TextBox 4"/>
          <p:cNvSpPr txBox="1"/>
          <p:nvPr/>
        </p:nvSpPr>
        <p:spPr>
          <a:xfrm>
            <a:off x="539552" y="476672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 smtClean="0">
                <a:solidFill>
                  <a:schemeClr val="accent1">
                    <a:lumMod val="75000"/>
                  </a:schemeClr>
                </a:solidFill>
                <a:latin typeface="Eras Bold ITC" pitchFamily="34" charset="0"/>
              </a:rPr>
              <a:t>...ORGANIZIRAMO I IZLETE, PA SMO TAKO IŠLI NA PAKLENICU... </a:t>
            </a:r>
            <a:r>
              <a:rPr lang="hr-HR" sz="2800" dirty="0" smtClean="0">
                <a:solidFill>
                  <a:schemeClr val="accent1">
                    <a:lumMod val="75000"/>
                  </a:schemeClr>
                </a:solidFill>
                <a:latin typeface="Eras Bold ITC" pitchFamily="34" charset="0"/>
                <a:sym typeface="Wingdings" pitchFamily="2" charset="2"/>
              </a:rPr>
              <a:t></a:t>
            </a:r>
            <a:endParaRPr lang="hr-HR" sz="2800" dirty="0">
              <a:solidFill>
                <a:schemeClr val="accent1">
                  <a:lumMod val="75000"/>
                </a:schemeClr>
              </a:solidFill>
              <a:latin typeface="Eras Bold ITC" pitchFamily="34" charset="0"/>
            </a:endParaRPr>
          </a:p>
        </p:txBody>
      </p:sp>
    </p:spTree>
  </p:cSld>
  <p:clrMapOvr>
    <a:masterClrMapping/>
  </p:clrMapOvr>
  <p:transition spd="slow" advTm="3000">
    <p:wheel spokes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0833867_10205417761945545_256363414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65800" cy="4324350"/>
          </a:xfrm>
        </p:spPr>
      </p:pic>
      <p:pic>
        <p:nvPicPr>
          <p:cNvPr id="5" name="Picture 4" descr="10836561_10205417761705539_1879288044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03914" y="2852936"/>
            <a:ext cx="5340085" cy="4005064"/>
          </a:xfrm>
          <a:prstGeom prst="rect">
            <a:avLst/>
          </a:prstGeom>
        </p:spPr>
      </p:pic>
    </p:spTree>
  </p:cSld>
  <p:clrMapOvr>
    <a:masterClrMapping/>
  </p:clrMapOvr>
  <p:transition spd="slow" advTm="3000">
    <p:wheel spokes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0841538_10205417761385531_1705158611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268760"/>
            <a:ext cx="7265459" cy="5449094"/>
          </a:xfrm>
        </p:spPr>
      </p:pic>
      <p:sp>
        <p:nvSpPr>
          <p:cNvPr id="3" name="TextBox 2"/>
          <p:cNvSpPr txBox="1"/>
          <p:nvPr/>
        </p:nvSpPr>
        <p:spPr>
          <a:xfrm>
            <a:off x="0" y="332656"/>
            <a:ext cx="8964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 smtClean="0">
                <a:solidFill>
                  <a:schemeClr val="accent1">
                    <a:lumMod val="75000"/>
                  </a:schemeClr>
                </a:solidFill>
                <a:latin typeface="Eras Bold ITC" pitchFamily="34" charset="0"/>
              </a:rPr>
              <a:t>...UŽIVALI SMO U PRIRODI I SUPER SE ZABAVILI... </a:t>
            </a:r>
            <a:r>
              <a:rPr lang="hr-HR" sz="3200" dirty="0" smtClean="0">
                <a:solidFill>
                  <a:schemeClr val="accent1">
                    <a:lumMod val="75000"/>
                  </a:schemeClr>
                </a:solidFill>
                <a:latin typeface="Eras Bold ITC" pitchFamily="34" charset="0"/>
                <a:sym typeface="Wingdings" pitchFamily="2" charset="2"/>
              </a:rPr>
              <a:t></a:t>
            </a:r>
            <a:endParaRPr lang="hr-HR" sz="3200" dirty="0">
              <a:solidFill>
                <a:schemeClr val="accent1">
                  <a:lumMod val="75000"/>
                </a:schemeClr>
              </a:solidFill>
              <a:latin typeface="Eras Bold ITC" pitchFamily="34" charset="0"/>
            </a:endParaRPr>
          </a:p>
        </p:txBody>
      </p:sp>
    </p:spTree>
  </p:cSld>
  <p:clrMapOvr>
    <a:masterClrMapping/>
  </p:clrMapOvr>
  <p:transition spd="slow" advTm="3000">
    <p:wheel spokes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10836549_10205417762545560_1819169483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65800" cy="4324350"/>
          </a:xfrm>
        </p:spPr>
      </p:pic>
      <p:pic>
        <p:nvPicPr>
          <p:cNvPr id="5" name="Picture 4" descr="10863736_10205417761465533_2013929804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2564904"/>
            <a:ext cx="5724128" cy="4293096"/>
          </a:xfrm>
          <a:prstGeom prst="rect">
            <a:avLst/>
          </a:prstGeom>
        </p:spPr>
      </p:pic>
    </p:spTree>
  </p:cSld>
  <p:clrMapOvr>
    <a:masterClrMapping/>
  </p:clrMapOvr>
  <p:transition spd="slow" advTm="3000">
    <p:wheel spokes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0833961_550107295123878_2005104480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7384"/>
          <a:stretch>
            <a:fillRect/>
          </a:stretch>
        </p:blipFill>
        <p:spPr>
          <a:xfrm>
            <a:off x="1043608" y="3283051"/>
            <a:ext cx="6867520" cy="3574949"/>
          </a:xfrm>
        </p:spPr>
      </p:pic>
      <p:sp>
        <p:nvSpPr>
          <p:cNvPr id="3" name="TextBox 2"/>
          <p:cNvSpPr txBox="1"/>
          <p:nvPr/>
        </p:nvSpPr>
        <p:spPr>
          <a:xfrm>
            <a:off x="0" y="54868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 smtClean="0">
                <a:solidFill>
                  <a:schemeClr val="accent1">
                    <a:lumMod val="75000"/>
                  </a:schemeClr>
                </a:solidFill>
                <a:latin typeface="Eras Bold ITC" pitchFamily="34" charset="0"/>
              </a:rPr>
              <a:t>...IAKO PUNO RADIMO, VOLIMO SE OPUSTITI I ZABAVITI</a:t>
            </a:r>
          </a:p>
          <a:p>
            <a:pPr algn="ctr"/>
            <a:endParaRPr lang="hr-HR" sz="3200" dirty="0" smtClean="0">
              <a:solidFill>
                <a:schemeClr val="accent1">
                  <a:lumMod val="75000"/>
                </a:schemeClr>
              </a:solidFill>
              <a:latin typeface="Eras Bold ITC" pitchFamily="34" charset="0"/>
            </a:endParaRPr>
          </a:p>
          <a:p>
            <a:pPr algn="ctr"/>
            <a:r>
              <a:rPr lang="hr-HR" sz="3200" dirty="0" smtClean="0">
                <a:solidFill>
                  <a:schemeClr val="accent1">
                    <a:lumMod val="75000"/>
                  </a:schemeClr>
                </a:solidFill>
                <a:latin typeface="Eras Bold ITC" pitchFamily="34" charset="0"/>
              </a:rPr>
              <a:t>PA SMO ORGANIZIRALI PARTY STUDENATA SESTRINSTVA... </a:t>
            </a:r>
            <a:r>
              <a:rPr lang="hr-HR" sz="3200" dirty="0" smtClean="0">
                <a:solidFill>
                  <a:schemeClr val="accent1">
                    <a:lumMod val="75000"/>
                  </a:schemeClr>
                </a:solidFill>
                <a:latin typeface="Eras Bold ITC" pitchFamily="34" charset="0"/>
                <a:sym typeface="Wingdings" pitchFamily="2" charset="2"/>
              </a:rPr>
              <a:t> </a:t>
            </a:r>
            <a:endParaRPr lang="hr-HR" sz="3200" dirty="0">
              <a:solidFill>
                <a:schemeClr val="accent1">
                  <a:lumMod val="75000"/>
                </a:schemeClr>
              </a:solidFill>
              <a:latin typeface="Eras Bold ITC" pitchFamily="34" charset="0"/>
            </a:endParaRPr>
          </a:p>
        </p:txBody>
      </p:sp>
    </p:spTree>
  </p:cSld>
  <p:clrMapOvr>
    <a:masterClrMapping/>
  </p:clrMapOvr>
  <p:transition spd="slow" advTm="3000">
    <p:wheel spokes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0426782_761344527270928_2286933767923887170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908720"/>
            <a:ext cx="7927330" cy="4756398"/>
          </a:xfrm>
        </p:spPr>
      </p:pic>
    </p:spTree>
  </p:cSld>
  <p:clrMapOvr>
    <a:masterClrMapping/>
  </p:clrMapOvr>
  <p:transition spd="slow" advTm="3000">
    <p:wheel spokes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0427223_761342927271088_3705353430292835369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332656"/>
            <a:ext cx="4033609" cy="6390026"/>
          </a:xfrm>
        </p:spPr>
      </p:pic>
      <p:pic>
        <p:nvPicPr>
          <p:cNvPr id="5" name="Picture 4" descr="10518838_761344610604253_6324085502802105839_n.jpg"/>
          <p:cNvPicPr>
            <a:picLocks noChangeAspect="1"/>
          </p:cNvPicPr>
          <p:nvPr/>
        </p:nvPicPr>
        <p:blipFill>
          <a:blip r:embed="rId3" cstate="print"/>
          <a:srcRect l="11907" r="32969"/>
          <a:stretch>
            <a:fillRect/>
          </a:stretch>
        </p:blipFill>
        <p:spPr>
          <a:xfrm>
            <a:off x="4355976" y="1340768"/>
            <a:ext cx="4032448" cy="4389120"/>
          </a:xfrm>
          <a:prstGeom prst="rect">
            <a:avLst/>
          </a:prstGeom>
        </p:spPr>
      </p:pic>
    </p:spTree>
  </p:cSld>
  <p:clrMapOvr>
    <a:masterClrMapping/>
  </p:clrMapOvr>
  <p:transition spd="slow" advTm="3000">
    <p:wheel spokes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0850172_880847651950099_8351920993032049294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91880" y="2492896"/>
            <a:ext cx="5486400" cy="4091940"/>
          </a:xfrm>
        </p:spPr>
      </p:pic>
      <p:pic>
        <p:nvPicPr>
          <p:cNvPr id="5" name="Picture 4" descr="10806249_396557323828717_6450919416516985666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436096" cy="4077072"/>
          </a:xfrm>
          <a:prstGeom prst="rect">
            <a:avLst/>
          </a:prstGeom>
        </p:spPr>
      </p:pic>
    </p:spTree>
  </p:cSld>
  <p:clrMapOvr>
    <a:masterClrMapping/>
  </p:clrMapOvr>
  <p:transition spd="slow" advTm="3000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0836356_10205417795786391_1487472706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340768"/>
            <a:ext cx="7056784" cy="5292588"/>
          </a:xfrm>
        </p:spPr>
      </p:pic>
      <p:sp>
        <p:nvSpPr>
          <p:cNvPr id="5" name="TextBox 4"/>
          <p:cNvSpPr txBox="1"/>
          <p:nvPr/>
        </p:nvSpPr>
        <p:spPr>
          <a:xfrm>
            <a:off x="0" y="404664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 smtClean="0">
                <a:solidFill>
                  <a:schemeClr val="accent1">
                    <a:lumMod val="75000"/>
                  </a:schemeClr>
                </a:solidFill>
                <a:latin typeface="Eras Bold ITC" pitchFamily="34" charset="0"/>
              </a:rPr>
              <a:t>...SUPER OPREMLJEN KABINET ZA VJEŽBE... POGLEDAJ... </a:t>
            </a:r>
            <a:endParaRPr lang="hr-HR" sz="2800" dirty="0">
              <a:solidFill>
                <a:schemeClr val="accent1">
                  <a:lumMod val="75000"/>
                </a:schemeClr>
              </a:solidFill>
              <a:latin typeface="Eras Bold ITC" pitchFamily="34" charset="0"/>
            </a:endParaRPr>
          </a:p>
        </p:txBody>
      </p:sp>
    </p:spTree>
  </p:cSld>
  <p:clrMapOvr>
    <a:masterClrMapping/>
  </p:clrMapOvr>
  <p:transition spd="slow" advTm="3000">
    <p:wheel spokes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0836643_550106175123990_1165102000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2291"/>
          <a:stretch>
            <a:fillRect/>
          </a:stretch>
        </p:blipFill>
        <p:spPr>
          <a:xfrm>
            <a:off x="5220072" y="1196752"/>
            <a:ext cx="3447522" cy="5379843"/>
          </a:xfrm>
        </p:spPr>
      </p:pic>
      <p:pic>
        <p:nvPicPr>
          <p:cNvPr id="5" name="Picture 4" descr="10863552_550106221790652_666751464_n.jpg"/>
          <p:cNvPicPr>
            <a:picLocks noChangeAspect="1"/>
          </p:cNvPicPr>
          <p:nvPr/>
        </p:nvPicPr>
        <p:blipFill>
          <a:blip r:embed="rId3" cstate="print"/>
          <a:srcRect t="15697"/>
          <a:stretch>
            <a:fillRect/>
          </a:stretch>
        </p:blipFill>
        <p:spPr>
          <a:xfrm>
            <a:off x="755576" y="1196752"/>
            <a:ext cx="3657600" cy="54859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526" y="514250"/>
            <a:ext cx="93987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 smtClean="0">
                <a:solidFill>
                  <a:schemeClr val="accent1">
                    <a:lumMod val="75000"/>
                  </a:schemeClr>
                </a:solidFill>
                <a:latin typeface="Eras Bold ITC" pitchFamily="34" charset="0"/>
              </a:rPr>
              <a:t>...VOLE NAS I MEDIJI, PA NAS IMA U NOVINAMA...</a:t>
            </a:r>
            <a:endParaRPr lang="hr-HR" sz="2800" dirty="0">
              <a:solidFill>
                <a:schemeClr val="accent1">
                  <a:lumMod val="75000"/>
                </a:schemeClr>
              </a:solidFill>
              <a:latin typeface="Eras Bold ITC" pitchFamily="34" charset="0"/>
            </a:endParaRPr>
          </a:p>
        </p:txBody>
      </p:sp>
    </p:spTree>
  </p:cSld>
  <p:clrMapOvr>
    <a:masterClrMapping/>
  </p:clrMapOvr>
  <p:transition spd="slow" advTm="3000">
    <p:wheel spokes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0850626_10205417771145775_452963932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196752"/>
            <a:ext cx="7073437" cy="5305078"/>
          </a:xfrm>
        </p:spPr>
      </p:pic>
      <p:sp>
        <p:nvSpPr>
          <p:cNvPr id="5" name="TextBox 4"/>
          <p:cNvSpPr txBox="1"/>
          <p:nvPr/>
        </p:nvSpPr>
        <p:spPr>
          <a:xfrm>
            <a:off x="1619672" y="620688"/>
            <a:ext cx="612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chemeClr val="accent1">
                    <a:lumMod val="75000"/>
                  </a:schemeClr>
                </a:solidFill>
                <a:latin typeface="Eras Bold ITC" pitchFamily="34" charset="0"/>
              </a:rPr>
              <a:t>        ...I NA TELEVIZIJI... </a:t>
            </a:r>
            <a:r>
              <a:rPr lang="hr-HR" sz="3200" dirty="0" smtClean="0">
                <a:solidFill>
                  <a:schemeClr val="accent1">
                    <a:lumMod val="75000"/>
                  </a:schemeClr>
                </a:solidFill>
                <a:latin typeface="Eras Bold ITC" pitchFamily="34" charset="0"/>
                <a:sym typeface="Wingdings" pitchFamily="2" charset="2"/>
              </a:rPr>
              <a:t></a:t>
            </a:r>
            <a:endParaRPr lang="hr-HR" sz="3200" dirty="0">
              <a:solidFill>
                <a:schemeClr val="accent1">
                  <a:lumMod val="75000"/>
                </a:schemeClr>
              </a:solidFill>
              <a:latin typeface="Eras Bold ITC" pitchFamily="34" charset="0"/>
            </a:endParaRPr>
          </a:p>
        </p:txBody>
      </p:sp>
    </p:spTree>
  </p:cSld>
  <p:clrMapOvr>
    <a:masterClrMapping/>
  </p:clrMapOvr>
  <p:transition spd="slow" advTm="3000">
    <p:wheel spokes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0850737_550106271790647_47959589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7875"/>
          <a:stretch>
            <a:fillRect/>
          </a:stretch>
        </p:blipFill>
        <p:spPr>
          <a:xfrm>
            <a:off x="1331640" y="2996952"/>
            <a:ext cx="6507480" cy="3369568"/>
          </a:xfrm>
        </p:spPr>
      </p:pic>
      <p:sp>
        <p:nvSpPr>
          <p:cNvPr id="5" name="TextBox 4"/>
          <p:cNvSpPr txBox="1"/>
          <p:nvPr/>
        </p:nvSpPr>
        <p:spPr>
          <a:xfrm>
            <a:off x="395536" y="1052736"/>
            <a:ext cx="82444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solidFill>
                  <a:schemeClr val="accent1">
                    <a:lumMod val="75000"/>
                  </a:schemeClr>
                </a:solidFill>
                <a:latin typeface="Eras Bold ITC" pitchFamily="34" charset="0"/>
              </a:rPr>
              <a:t>...A KAKO BI OLAKŠALI I POMOGLI NAŠIM BRUCOŠIMA, NAPRAVILI SMO GRUPU NA FACEBOOK-U “MENTORI I BRUCOŠI”...</a:t>
            </a:r>
            <a:endParaRPr lang="hr-HR" sz="2800" dirty="0">
              <a:solidFill>
                <a:schemeClr val="accent1">
                  <a:lumMod val="75000"/>
                </a:schemeClr>
              </a:solidFill>
              <a:latin typeface="Eras Bold ITC" pitchFamily="34" charset="0"/>
            </a:endParaRPr>
          </a:p>
        </p:txBody>
      </p:sp>
    </p:spTree>
  </p:cSld>
  <p:clrMapOvr>
    <a:masterClrMapping/>
  </p:clrMapOvr>
  <p:transition spd="slow" advTm="3000">
    <p:wheel spokes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0846909_550106265123981_942846808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7384"/>
          <a:stretch>
            <a:fillRect/>
          </a:stretch>
        </p:blipFill>
        <p:spPr>
          <a:xfrm>
            <a:off x="1187624" y="2564904"/>
            <a:ext cx="6507480" cy="3387527"/>
          </a:xfrm>
        </p:spPr>
      </p:pic>
      <p:sp>
        <p:nvSpPr>
          <p:cNvPr id="5" name="TextBox 4"/>
          <p:cNvSpPr txBox="1"/>
          <p:nvPr/>
        </p:nvSpPr>
        <p:spPr>
          <a:xfrm>
            <a:off x="467544" y="1196752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 smtClean="0">
                <a:solidFill>
                  <a:schemeClr val="accent1">
                    <a:lumMod val="75000"/>
                  </a:schemeClr>
                </a:solidFill>
                <a:latin typeface="Eras Bold ITC" pitchFamily="34" charset="0"/>
              </a:rPr>
              <a:t>...I NAŠA UDRUGA IMA SVOJE MJESTO NA FACEBOOK-U... </a:t>
            </a:r>
            <a:r>
              <a:rPr lang="hr-HR" sz="3200" dirty="0" smtClean="0">
                <a:solidFill>
                  <a:schemeClr val="accent1">
                    <a:lumMod val="75000"/>
                  </a:schemeClr>
                </a:solidFill>
                <a:latin typeface="Eras Bold ITC" pitchFamily="34" charset="0"/>
                <a:sym typeface="Wingdings" pitchFamily="2" charset="2"/>
              </a:rPr>
              <a:t></a:t>
            </a:r>
            <a:endParaRPr lang="hr-HR" sz="3200" dirty="0">
              <a:solidFill>
                <a:schemeClr val="accent1">
                  <a:lumMod val="75000"/>
                </a:schemeClr>
              </a:solidFill>
              <a:latin typeface="Eras Bold ITC" pitchFamily="34" charset="0"/>
            </a:endParaRPr>
          </a:p>
        </p:txBody>
      </p:sp>
    </p:spTree>
  </p:cSld>
  <p:clrMapOvr>
    <a:masterClrMapping/>
  </p:clrMapOvr>
  <p:transition spd="slow" advTm="3000">
    <p:wheel spokes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0833884_10205417796386406_586521886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6659" t="11108"/>
          <a:stretch>
            <a:fillRect/>
          </a:stretch>
        </p:blipFill>
        <p:spPr>
          <a:xfrm>
            <a:off x="0" y="1095426"/>
            <a:ext cx="3565847" cy="5762574"/>
          </a:xfrm>
        </p:spPr>
      </p:pic>
      <p:pic>
        <p:nvPicPr>
          <p:cNvPr id="5" name="Picture 4" descr="10841177_10205417771745790_842585159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06800" y="0"/>
            <a:ext cx="3837200" cy="51162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48680"/>
            <a:ext cx="6228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chemeClr val="accent1">
                    <a:lumMod val="75000"/>
                  </a:schemeClr>
                </a:solidFill>
                <a:latin typeface="Eras Bold ITC" pitchFamily="34" charset="0"/>
              </a:rPr>
              <a:t>...IMA NAS RAZLIČITIH...</a:t>
            </a:r>
            <a:r>
              <a:rPr lang="hr-HR" sz="3200" dirty="0" smtClean="0">
                <a:solidFill>
                  <a:schemeClr val="accent1">
                    <a:lumMod val="75000"/>
                  </a:schemeClr>
                </a:solidFill>
                <a:latin typeface="Eras Bold ITC" pitchFamily="34" charset="0"/>
                <a:sym typeface="Wingdings" pitchFamily="2" charset="2"/>
              </a:rPr>
              <a:t></a:t>
            </a:r>
            <a:endParaRPr lang="hr-HR" sz="3200" dirty="0">
              <a:solidFill>
                <a:schemeClr val="accent1">
                  <a:lumMod val="75000"/>
                </a:schemeClr>
              </a:solidFill>
              <a:latin typeface="Eras Bold IT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9952" y="5229200"/>
            <a:ext cx="536408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 smtClean="0">
                <a:solidFill>
                  <a:schemeClr val="accent1">
                    <a:lumMod val="75000"/>
                  </a:schemeClr>
                </a:solidFill>
                <a:latin typeface="Eras Bold ITC" pitchFamily="34" charset="0"/>
              </a:rPr>
              <a:t>...ALI UVIJEK PODRŽAVAMO JEDNI DRUGE... </a:t>
            </a:r>
            <a:r>
              <a:rPr lang="hr-HR" sz="3200" dirty="0" smtClean="0">
                <a:solidFill>
                  <a:schemeClr val="accent1">
                    <a:lumMod val="75000"/>
                  </a:schemeClr>
                </a:solidFill>
                <a:latin typeface="Eras Bold ITC" pitchFamily="34" charset="0"/>
                <a:sym typeface="Wingdings" pitchFamily="2" charset="2"/>
              </a:rPr>
              <a:t></a:t>
            </a:r>
          </a:p>
          <a:p>
            <a:endParaRPr lang="hr-HR" dirty="0"/>
          </a:p>
        </p:txBody>
      </p:sp>
    </p:spTree>
  </p:cSld>
  <p:clrMapOvr>
    <a:masterClrMapping/>
  </p:clrMapOvr>
  <p:transition spd="slow" advTm="3000">
    <p:wheel spokes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0859690_10205417793626337_87883250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41460" y="1772816"/>
            <a:ext cx="4002540" cy="5085184"/>
          </a:xfrm>
        </p:spPr>
      </p:pic>
      <p:pic>
        <p:nvPicPr>
          <p:cNvPr id="5" name="Picture 4" descr="10859925_10205417771505784_849778253_n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140968"/>
            <a:ext cx="4936804" cy="37170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92696"/>
            <a:ext cx="78123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 smtClean="0">
                <a:solidFill>
                  <a:schemeClr val="accent1">
                    <a:lumMod val="75000"/>
                  </a:schemeClr>
                </a:solidFill>
                <a:latin typeface="Eras Bold ITC" pitchFamily="34" charset="0"/>
              </a:rPr>
              <a:t>...POMAŽEMO JEDNI DRUGIMA I </a:t>
            </a:r>
          </a:p>
          <a:p>
            <a:pPr algn="ctr"/>
            <a:r>
              <a:rPr lang="hr-HR" sz="2800" dirty="0" smtClean="0">
                <a:solidFill>
                  <a:schemeClr val="accent1">
                    <a:lumMod val="75000"/>
                  </a:schemeClr>
                </a:solidFill>
                <a:latin typeface="Eras Bold ITC" pitchFamily="34" charset="0"/>
              </a:rPr>
              <a:t>UŽIVAMO U ZAJEDNIČKIM STUDENTSKIM DANIMA... </a:t>
            </a:r>
            <a:r>
              <a:rPr lang="hr-HR" sz="2800" dirty="0" smtClean="0">
                <a:solidFill>
                  <a:schemeClr val="accent1">
                    <a:lumMod val="75000"/>
                  </a:schemeClr>
                </a:solidFill>
                <a:latin typeface="Eras Bold ITC" pitchFamily="34" charset="0"/>
                <a:sym typeface="Wingdings" pitchFamily="2" charset="2"/>
              </a:rPr>
              <a:t></a:t>
            </a:r>
            <a:endParaRPr lang="hr-HR" sz="2800" dirty="0">
              <a:solidFill>
                <a:schemeClr val="accent1">
                  <a:lumMod val="75000"/>
                </a:schemeClr>
              </a:solidFill>
              <a:latin typeface="Eras Bold ITC" pitchFamily="34" charset="0"/>
            </a:endParaRPr>
          </a:p>
        </p:txBody>
      </p:sp>
    </p:spTree>
  </p:cSld>
  <p:clrMapOvr>
    <a:masterClrMapping/>
  </p:clrMapOvr>
  <p:transition spd="slow" advTm="3000">
    <p:wheel spokes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0822150_10205417760185501_527696354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2688" r="26573"/>
          <a:stretch>
            <a:fillRect/>
          </a:stretch>
        </p:blipFill>
        <p:spPr>
          <a:xfrm>
            <a:off x="2051720" y="0"/>
            <a:ext cx="5292080" cy="3775670"/>
          </a:xfrm>
        </p:spPr>
      </p:pic>
      <p:pic>
        <p:nvPicPr>
          <p:cNvPr id="6" name="Picture 5" descr="IMG_20131129_133504.jpg"/>
          <p:cNvPicPr>
            <a:picLocks noChangeAspect="1"/>
          </p:cNvPicPr>
          <p:nvPr/>
        </p:nvPicPr>
        <p:blipFill>
          <a:blip r:embed="rId3" cstate="print"/>
          <a:srcRect l="19288" t="29000" r="20474"/>
          <a:stretch>
            <a:fillRect/>
          </a:stretch>
        </p:blipFill>
        <p:spPr>
          <a:xfrm>
            <a:off x="3635896" y="3206130"/>
            <a:ext cx="5508104" cy="3651870"/>
          </a:xfrm>
          <a:prstGeom prst="rect">
            <a:avLst/>
          </a:prstGeom>
        </p:spPr>
      </p:pic>
      <p:pic>
        <p:nvPicPr>
          <p:cNvPr id="7" name="Picture 6" descr="10859443_10205417774105849_623922990_n.jpg"/>
          <p:cNvPicPr>
            <a:picLocks noChangeAspect="1"/>
          </p:cNvPicPr>
          <p:nvPr/>
        </p:nvPicPr>
        <p:blipFill>
          <a:blip r:embed="rId4" cstate="print"/>
          <a:srcRect r="13235"/>
          <a:stretch>
            <a:fillRect/>
          </a:stretch>
        </p:blipFill>
        <p:spPr>
          <a:xfrm>
            <a:off x="0" y="3185592"/>
            <a:ext cx="4248472" cy="3672408"/>
          </a:xfrm>
          <a:prstGeom prst="rect">
            <a:avLst/>
          </a:prstGeom>
        </p:spPr>
      </p:pic>
    </p:spTree>
  </p:cSld>
  <p:clrMapOvr>
    <a:masterClrMapping/>
  </p:clrMapOvr>
  <p:transition spd="slow" advTm="3000">
    <p:wheel spokes="1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76672"/>
            <a:ext cx="8219256" cy="6097864"/>
          </a:xfrm>
        </p:spPr>
        <p:txBody>
          <a:bodyPr>
            <a:normAutofit/>
          </a:bodyPr>
          <a:lstStyle/>
          <a:p>
            <a:pPr algn="ctr"/>
            <a:r>
              <a:rPr lang="hr-HR" sz="4800" dirty="0" smtClean="0">
                <a:solidFill>
                  <a:schemeClr val="accent1">
                    <a:lumMod val="75000"/>
                  </a:schemeClr>
                </a:solidFill>
                <a:latin typeface="Eras Bold ITC" pitchFamily="34" charset="0"/>
              </a:rPr>
              <a:t>I ZAŠTO TREBATE IZABRATI STUDIJ SESTRINSTVA U ZADRU??</a:t>
            </a:r>
          </a:p>
          <a:p>
            <a:pPr algn="ctr">
              <a:buNone/>
            </a:pPr>
            <a:endParaRPr lang="hr-HR" sz="4800" dirty="0" smtClean="0">
              <a:solidFill>
                <a:schemeClr val="accent1">
                  <a:lumMod val="75000"/>
                </a:schemeClr>
              </a:solidFill>
              <a:latin typeface="Eras Bold ITC" pitchFamily="34" charset="0"/>
            </a:endParaRPr>
          </a:p>
          <a:p>
            <a:pPr algn="ctr"/>
            <a:endParaRPr lang="hr-HR" sz="4800" dirty="0" smtClean="0">
              <a:solidFill>
                <a:schemeClr val="accent1">
                  <a:lumMod val="75000"/>
                </a:schemeClr>
              </a:solidFill>
              <a:latin typeface="Eras Bold ITC" pitchFamily="34" charset="0"/>
            </a:endParaRPr>
          </a:p>
          <a:p>
            <a:pPr algn="ctr"/>
            <a:r>
              <a:rPr lang="hr-HR" sz="4800" dirty="0" smtClean="0">
                <a:solidFill>
                  <a:schemeClr val="accent1">
                    <a:lumMod val="75000"/>
                  </a:schemeClr>
                </a:solidFill>
                <a:latin typeface="Eras Bold ITC" pitchFamily="34" charset="0"/>
              </a:rPr>
              <a:t>ZATO ŠTO JE TO VIŠE OD STUDIRANJA.</a:t>
            </a:r>
            <a:endParaRPr lang="hr-HR" sz="4800" dirty="0">
              <a:solidFill>
                <a:schemeClr val="accent1">
                  <a:lumMod val="75000"/>
                </a:schemeClr>
              </a:solidFill>
              <a:latin typeface="Eras Bold ITC" pitchFamily="34" charset="0"/>
            </a:endParaRPr>
          </a:p>
        </p:txBody>
      </p:sp>
    </p:spTree>
  </p:cSld>
  <p:clrMapOvr>
    <a:masterClrMapping/>
  </p:clrMapOvr>
  <p:transition spd="slow" advTm="3000">
    <p:wheel spokes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urses_profession_help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476672"/>
            <a:ext cx="8031624" cy="5809134"/>
          </a:xfrm>
        </p:spPr>
      </p:pic>
    </p:spTree>
  </p:cSld>
  <p:clrMapOvr>
    <a:masterClrMapping/>
  </p:clrMapOvr>
  <p:transition spd="slow" advTm="3000">
    <p:wheel spokes="1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0850350_10205417797786441_1769859622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476672"/>
            <a:ext cx="4645967" cy="6194622"/>
          </a:xfrm>
        </p:spPr>
      </p:pic>
      <p:sp>
        <p:nvSpPr>
          <p:cNvPr id="3" name="TextBox 2"/>
          <p:cNvSpPr txBox="1"/>
          <p:nvPr/>
        </p:nvSpPr>
        <p:spPr>
          <a:xfrm>
            <a:off x="4788024" y="1196752"/>
            <a:ext cx="43559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dirty="0" smtClean="0">
                <a:solidFill>
                  <a:schemeClr val="accent1">
                    <a:lumMod val="75000"/>
                  </a:schemeClr>
                </a:solidFill>
                <a:latin typeface="Eras Bold ITC" pitchFamily="34" charset="0"/>
              </a:rPr>
              <a:t>...ZA VIŠE INFORMACIJA,</a:t>
            </a:r>
          </a:p>
          <a:p>
            <a:pPr algn="ctr"/>
            <a:endParaRPr lang="hr-HR" sz="3600" dirty="0" smtClean="0">
              <a:solidFill>
                <a:schemeClr val="accent1">
                  <a:lumMod val="75000"/>
                </a:schemeClr>
              </a:solidFill>
              <a:latin typeface="Eras Bold ITC" pitchFamily="34" charset="0"/>
            </a:endParaRPr>
          </a:p>
          <a:p>
            <a:pPr algn="ctr"/>
            <a:r>
              <a:rPr lang="hr-HR" sz="3600" dirty="0" smtClean="0">
                <a:solidFill>
                  <a:schemeClr val="accent1">
                    <a:lumMod val="75000"/>
                  </a:schemeClr>
                </a:solidFill>
                <a:latin typeface="Eras Bold ITC" pitchFamily="34" charset="0"/>
              </a:rPr>
              <a:t> POTRAŽI NAS U SPLITSKOJ 1! </a:t>
            </a:r>
            <a:r>
              <a:rPr lang="hr-HR" sz="3600" dirty="0" smtClean="0">
                <a:solidFill>
                  <a:schemeClr val="accent1">
                    <a:lumMod val="75000"/>
                  </a:schemeClr>
                </a:solidFill>
                <a:latin typeface="Eras Bold ITC" pitchFamily="34" charset="0"/>
                <a:sym typeface="Wingdings" pitchFamily="2" charset="2"/>
              </a:rPr>
              <a:t> </a:t>
            </a:r>
            <a:endParaRPr lang="hr-HR" sz="3600" dirty="0">
              <a:solidFill>
                <a:schemeClr val="accent1">
                  <a:lumMod val="75000"/>
                </a:schemeClr>
              </a:solidFill>
              <a:latin typeface="Eras Bold ITC" pitchFamily="34" charset="0"/>
            </a:endParaRPr>
          </a:p>
        </p:txBody>
      </p:sp>
      <p:sp>
        <p:nvSpPr>
          <p:cNvPr id="5" name="Left Arrow 4"/>
          <p:cNvSpPr/>
          <p:nvPr/>
        </p:nvSpPr>
        <p:spPr>
          <a:xfrm rot="1192666">
            <a:off x="3119413" y="4049894"/>
            <a:ext cx="2520280" cy="79208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TextBox 5"/>
          <p:cNvSpPr txBox="1"/>
          <p:nvPr/>
        </p:nvSpPr>
        <p:spPr>
          <a:xfrm>
            <a:off x="6012160" y="5157192"/>
            <a:ext cx="2553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latin typeface="Eras Bold ITC" pitchFamily="34" charset="0"/>
              </a:rPr>
              <a:t>(TUUUU SMOOO!) </a:t>
            </a:r>
            <a:r>
              <a:rPr lang="hr-HR" dirty="0" smtClean="0">
                <a:latin typeface="Eras Bold ITC" pitchFamily="34" charset="0"/>
                <a:sym typeface="Wingdings" pitchFamily="2" charset="2"/>
              </a:rPr>
              <a:t></a:t>
            </a:r>
            <a:endParaRPr lang="hr-HR" dirty="0">
              <a:latin typeface="Eras Bold ITC" pitchFamily="34" charset="0"/>
            </a:endParaRPr>
          </a:p>
        </p:txBody>
      </p:sp>
    </p:spTree>
  </p:cSld>
  <p:clrMapOvr>
    <a:masterClrMapping/>
  </p:clrMapOvr>
  <p:transition spd="med" advTm="4000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" name="Picture 6" descr="10841522_10205417796986421_147671530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500" y="0"/>
            <a:ext cx="5143500" cy="6858000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9" name="Content Placeholder 3" descr="10819122_10205417795826392_356661297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765800" cy="4324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Tm="3000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10822730_10205417796506409_1609011818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4717975" cy="6290632"/>
          </a:xfrm>
        </p:spPr>
      </p:pic>
      <p:pic>
        <p:nvPicPr>
          <p:cNvPr id="5" name="Content Placeholder 3" descr="10836437_10205417796146400_1182471855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42575" y="260648"/>
            <a:ext cx="4701425" cy="6268566"/>
          </a:xfrm>
          <a:prstGeom prst="rect">
            <a:avLst/>
          </a:prstGeom>
        </p:spPr>
      </p:pic>
    </p:spTree>
  </p:cSld>
  <p:clrMapOvr>
    <a:masterClrMapping/>
  </p:clrMapOvr>
  <p:transition spd="slow" advTm="3000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10834107_10205417796906419_1494477012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620688"/>
            <a:ext cx="4357935" cy="5810579"/>
          </a:xfrm>
        </p:spPr>
      </p:pic>
      <p:pic>
        <p:nvPicPr>
          <p:cNvPr id="9" name="Picture 8" descr="10850862_10205417796826417_220736125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56584" y="548680"/>
            <a:ext cx="4387416" cy="5849888"/>
          </a:xfrm>
          <a:prstGeom prst="rect">
            <a:avLst/>
          </a:prstGeom>
        </p:spPr>
      </p:pic>
    </p:spTree>
  </p:cSld>
  <p:clrMapOvr>
    <a:masterClrMapping/>
  </p:clrMapOvr>
  <p:transition spd="slow" advTm="3000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0819133_10205417797746440_2093010344_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378200" y="2533650"/>
            <a:ext cx="5765800" cy="4324350"/>
          </a:xfrm>
        </p:spPr>
      </p:pic>
      <p:pic>
        <p:nvPicPr>
          <p:cNvPr id="6" name="Picture 5" descr="10863493_10205417797626437_622617374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379979" cy="32849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27984" y="980728"/>
            <a:ext cx="47160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chemeClr val="accent1">
                    <a:lumMod val="75000"/>
                  </a:schemeClr>
                </a:solidFill>
                <a:latin typeface="Eras Bold ITC" pitchFamily="34" charset="0"/>
              </a:rPr>
              <a:t>...A OVO JE NAŠA PREDAVAONICA (SPLITSKA 1)...</a:t>
            </a:r>
            <a:endParaRPr lang="hr-HR" sz="3200" dirty="0">
              <a:solidFill>
                <a:schemeClr val="accent1">
                  <a:lumMod val="75000"/>
                </a:schemeClr>
              </a:solidFill>
              <a:latin typeface="Eras Bold ITC" pitchFamily="34" charset="0"/>
            </a:endParaRPr>
          </a:p>
        </p:txBody>
      </p:sp>
    </p:spTree>
  </p:cSld>
  <p:clrMapOvr>
    <a:masterClrMapping/>
  </p:clrMapOvr>
  <p:transition spd="slow" advTm="3000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0863507_10205417794106349_1869420629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55976" y="620688"/>
            <a:ext cx="4429943" cy="5906590"/>
          </a:xfrm>
        </p:spPr>
      </p:pic>
      <p:sp>
        <p:nvSpPr>
          <p:cNvPr id="3" name="TextBox 2"/>
          <p:cNvSpPr txBox="1"/>
          <p:nvPr/>
        </p:nvSpPr>
        <p:spPr>
          <a:xfrm>
            <a:off x="251520" y="908720"/>
            <a:ext cx="38884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chemeClr val="accent1">
                    <a:lumMod val="75000"/>
                  </a:schemeClr>
                </a:solidFill>
                <a:latin typeface="Eras Bold ITC" pitchFamily="34" charset="0"/>
              </a:rPr>
              <a:t>...I NAŠA PREDAVAONICA U BOLNICI...</a:t>
            </a:r>
            <a:endParaRPr lang="hr-HR" sz="3200" dirty="0">
              <a:solidFill>
                <a:schemeClr val="accent1">
                  <a:lumMod val="75000"/>
                </a:schemeClr>
              </a:solidFill>
              <a:latin typeface="Eras Bold ITC" pitchFamily="34" charset="0"/>
            </a:endParaRPr>
          </a:p>
        </p:txBody>
      </p:sp>
    </p:spTree>
  </p:cSld>
  <p:clrMapOvr>
    <a:masterClrMapping/>
  </p:clrMapOvr>
  <p:transition spd="slow" advTm="3000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243</TotalTime>
  <Words>401</Words>
  <Application>Microsoft Office PowerPoint</Application>
  <PresentationFormat>On-screen Show (4:3)</PresentationFormat>
  <Paragraphs>49</Paragraphs>
  <Slides>49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Urban</vt:lpstr>
      <vt:lpstr>ZAŠTO TREBATE IZABRATI STUDIJ SESTRINSTVA U ZADRU...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ZAŠTO TREBATE IZABRATI STUDIJ SESTRINSTVA U ZADRU...</dc:title>
  <dc:creator>Marija</dc:creator>
  <cp:lastModifiedBy>Mirta Baričević</cp:lastModifiedBy>
  <cp:revision>26</cp:revision>
  <dcterms:created xsi:type="dcterms:W3CDTF">2014-12-10T22:28:36Z</dcterms:created>
  <dcterms:modified xsi:type="dcterms:W3CDTF">2014-12-15T14:39:00Z</dcterms:modified>
</cp:coreProperties>
</file>